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40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연령대별 성인 비만율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20대</c:v>
                </c:pt>
                <c:pt idx="1">
                  <c:v>30대</c:v>
                </c:pt>
                <c:pt idx="2">
                  <c:v>40대</c:v>
                </c:pt>
                <c:pt idx="3">
                  <c:v>50대</c:v>
                </c:pt>
                <c:pt idx="4">
                  <c:v>60대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42.8</c:v>
                </c:pt>
                <c:pt idx="1">
                  <c:v>55.7</c:v>
                </c:pt>
                <c:pt idx="2">
                  <c:v>52.6</c:v>
                </c:pt>
                <c:pt idx="3">
                  <c:v>49.2</c:v>
                </c:pt>
                <c:pt idx="4">
                  <c:v>36.799999999999997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여자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2.9728725380899403E-2"/>
                  <c:y val="-5.8372849914210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58-40D5-A24F-E2C9839CD2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20대</c:v>
                </c:pt>
                <c:pt idx="1">
                  <c:v>30대</c:v>
                </c:pt>
                <c:pt idx="2">
                  <c:v>40대</c:v>
                </c:pt>
                <c:pt idx="3">
                  <c:v>50대</c:v>
                </c:pt>
                <c:pt idx="4">
                  <c:v>60대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18.2</c:v>
                </c:pt>
                <c:pt idx="1">
                  <c:v>21.8</c:v>
                </c:pt>
                <c:pt idx="2">
                  <c:v>27.2</c:v>
                </c:pt>
                <c:pt idx="3">
                  <c:v>28.6</c:v>
                </c:pt>
                <c:pt idx="4">
                  <c:v>36.4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  <c:max val="6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11582A-172E-48FA-8F7E-CCA7F5B091E6}" type="doc">
      <dgm:prSet loTypeId="urn:microsoft.com/office/officeart/2005/8/layout/matrix1" loCatId="matrix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C6EC3A1C-77D7-4427-8C3A-E4D74C9AD91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비만</a:t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치료제</a:t>
          </a:r>
        </a:p>
      </dgm:t>
    </dgm:pt>
    <dgm:pt modelId="{D6DFA155-AA17-4F9F-93A0-DEE792D6630B}" type="parTrans" cxnId="{1E621F26-F937-40CB-A5CF-5FA2CEC3280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CEA16D5-6EEB-4EDE-9514-501322BCC2C9}" type="sibTrans" cxnId="{1E621F26-F937-40CB-A5CF-5FA2CEC3280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92BD863-86D4-4F17-AE0D-679A83DC101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교감신경</a:t>
          </a:r>
        </a:p>
      </dgm:t>
    </dgm:pt>
    <dgm:pt modelId="{2BBF3A47-A53F-4CD3-9E60-D629906614ED}" type="parTrans" cxnId="{86D78242-44FB-42BC-A963-2194EF04633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8A7C165-7B0D-4FD6-91AC-3227CE821D5A}" type="sibTrans" cxnId="{86D78242-44FB-42BC-A963-2194EF04633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1243875-E08D-4994-B218-90152E48790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세로토닌</a:t>
          </a:r>
        </a:p>
      </dgm:t>
    </dgm:pt>
    <dgm:pt modelId="{E23CD699-AC49-4CF4-BFF5-03B8E9BDCFF7}" type="parTrans" cxnId="{C72CDD43-85CF-4747-9F57-5AC404F0C31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996EBA7-2407-4FA3-B542-98F00D90EF74}" type="sibTrans" cxnId="{C72CDD43-85CF-4747-9F57-5AC404F0C31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52320D6-7F9F-42CD-AC96-82FEA549261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중독위험</a:t>
          </a:r>
        </a:p>
      </dgm:t>
    </dgm:pt>
    <dgm:pt modelId="{0061641C-DC05-4CCF-B145-6657565903B5}" type="parTrans" cxnId="{527EDCAB-731A-4BFB-85C3-99B54552A52A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D7FB9AF7-CE9F-48A1-BA49-46ECE48476C6}" type="sibTrans" cxnId="{527EDCAB-731A-4BFB-85C3-99B54552A52A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406DF24-3979-48C5-963C-E228F649DA3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신경계</a:t>
          </a:r>
        </a:p>
      </dgm:t>
    </dgm:pt>
    <dgm:pt modelId="{C87B49C4-97FF-4AEA-B0C9-10C067951A95}" type="sibTrans" cxnId="{ADD9A9B6-DBBE-41A6-83CC-6E4CEC964E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88DE11E-D6F7-4CE2-9BD2-9163823762D3}" type="parTrans" cxnId="{ADD9A9B6-DBBE-41A6-83CC-6E4CEC964E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D3AC021-5CF2-49C9-8DE0-86C4CFB57D86}" type="pres">
      <dgm:prSet presAssocID="{5E11582A-172E-48FA-8F7E-CCA7F5B091E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0B7272E-8294-4BE3-A380-44E5E5C39A07}" type="pres">
      <dgm:prSet presAssocID="{5E11582A-172E-48FA-8F7E-CCA7F5B091E6}" presName="matrix" presStyleCnt="0"/>
      <dgm:spPr/>
    </dgm:pt>
    <dgm:pt modelId="{1543D9AF-3EF6-4780-86A4-3FE817DC26FB}" type="pres">
      <dgm:prSet presAssocID="{5E11582A-172E-48FA-8F7E-CCA7F5B091E6}" presName="tile1" presStyleLbl="node1" presStyleIdx="0" presStyleCnt="4"/>
      <dgm:spPr/>
    </dgm:pt>
    <dgm:pt modelId="{EF6F78B0-5A10-47C7-B494-77FC989AC747}" type="pres">
      <dgm:prSet presAssocID="{5E11582A-172E-48FA-8F7E-CCA7F5B091E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A8E6AA7-8D07-46FC-99CD-468E22B8794F}" type="pres">
      <dgm:prSet presAssocID="{5E11582A-172E-48FA-8F7E-CCA7F5B091E6}" presName="tile2" presStyleLbl="node1" presStyleIdx="1" presStyleCnt="4"/>
      <dgm:spPr/>
    </dgm:pt>
    <dgm:pt modelId="{A98D124F-F09C-4328-878E-538754404FF3}" type="pres">
      <dgm:prSet presAssocID="{5E11582A-172E-48FA-8F7E-CCA7F5B091E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75A06C8-AAE4-42E0-99FB-467BDBA36A6C}" type="pres">
      <dgm:prSet presAssocID="{5E11582A-172E-48FA-8F7E-CCA7F5B091E6}" presName="tile3" presStyleLbl="node1" presStyleIdx="2" presStyleCnt="4"/>
      <dgm:spPr/>
    </dgm:pt>
    <dgm:pt modelId="{7EAB6478-C494-477D-9AE7-F1D3EE4ECD25}" type="pres">
      <dgm:prSet presAssocID="{5E11582A-172E-48FA-8F7E-CCA7F5B091E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8B958F7-9621-433C-9D6C-1C6781A71439}" type="pres">
      <dgm:prSet presAssocID="{5E11582A-172E-48FA-8F7E-CCA7F5B091E6}" presName="tile4" presStyleLbl="node1" presStyleIdx="3" presStyleCnt="4"/>
      <dgm:spPr/>
    </dgm:pt>
    <dgm:pt modelId="{CF7C8B5A-AF7D-46CA-A380-D8B902F097E1}" type="pres">
      <dgm:prSet presAssocID="{5E11582A-172E-48FA-8F7E-CCA7F5B091E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613A672D-33D0-4BDB-90C0-3F0E0D1BA912}" type="pres">
      <dgm:prSet presAssocID="{5E11582A-172E-48FA-8F7E-CCA7F5B091E6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4D3E3513-0057-4C27-BEB0-5E40EA2318A7}" type="presOf" srcId="{A52320D6-7F9F-42CD-AC96-82FEA5492613}" destId="{CF7C8B5A-AF7D-46CA-A380-D8B902F097E1}" srcOrd="1" destOrd="0" presId="urn:microsoft.com/office/officeart/2005/8/layout/matrix1"/>
    <dgm:cxn modelId="{251E3614-0716-4D9A-8B8C-7BFFB4E62F45}" type="presOf" srcId="{A92BD863-86D4-4F17-AE0D-679A83DC1019}" destId="{1543D9AF-3EF6-4780-86A4-3FE817DC26FB}" srcOrd="0" destOrd="0" presId="urn:microsoft.com/office/officeart/2005/8/layout/matrix1"/>
    <dgm:cxn modelId="{AFBA9322-3FAE-4309-8813-4EFC7C1EF9D5}" type="presOf" srcId="{C6EC3A1C-77D7-4427-8C3A-E4D74C9AD919}" destId="{613A672D-33D0-4BDB-90C0-3F0E0D1BA912}" srcOrd="0" destOrd="0" presId="urn:microsoft.com/office/officeart/2005/8/layout/matrix1"/>
    <dgm:cxn modelId="{1E621F26-F937-40CB-A5CF-5FA2CEC32802}" srcId="{5E11582A-172E-48FA-8F7E-CCA7F5B091E6}" destId="{C6EC3A1C-77D7-4427-8C3A-E4D74C9AD919}" srcOrd="0" destOrd="0" parTransId="{D6DFA155-AA17-4F9F-93A0-DEE792D6630B}" sibTransId="{CCEA16D5-6EEB-4EDE-9514-501322BCC2C9}"/>
    <dgm:cxn modelId="{DAD5265E-07E9-42BA-94B7-8C5F5B063A88}" type="presOf" srcId="{9406DF24-3979-48C5-963C-E228F649DA34}" destId="{275A06C8-AAE4-42E0-99FB-467BDBA36A6C}" srcOrd="0" destOrd="0" presId="urn:microsoft.com/office/officeart/2005/8/layout/matrix1"/>
    <dgm:cxn modelId="{86D78242-44FB-42BC-A963-2194EF046330}" srcId="{C6EC3A1C-77D7-4427-8C3A-E4D74C9AD919}" destId="{A92BD863-86D4-4F17-AE0D-679A83DC1019}" srcOrd="0" destOrd="0" parTransId="{2BBF3A47-A53F-4CD3-9E60-D629906614ED}" sibTransId="{98A7C165-7B0D-4FD6-91AC-3227CE821D5A}"/>
    <dgm:cxn modelId="{C72CDD43-85CF-4747-9F57-5AC404F0C31D}" srcId="{C6EC3A1C-77D7-4427-8C3A-E4D74C9AD919}" destId="{B1243875-E08D-4994-B218-90152E487905}" srcOrd="1" destOrd="0" parTransId="{E23CD699-AC49-4CF4-BFF5-03B8E9BDCFF7}" sibTransId="{C996EBA7-2407-4FA3-B542-98F00D90EF74}"/>
    <dgm:cxn modelId="{B0553867-0DC1-4CD9-B5DD-EC3D8C196AFC}" type="presOf" srcId="{B1243875-E08D-4994-B218-90152E487905}" destId="{6A8E6AA7-8D07-46FC-99CD-468E22B8794F}" srcOrd="0" destOrd="0" presId="urn:microsoft.com/office/officeart/2005/8/layout/matrix1"/>
    <dgm:cxn modelId="{E093526B-091D-4704-8D37-A08617E76F8A}" type="presOf" srcId="{9406DF24-3979-48C5-963C-E228F649DA34}" destId="{7EAB6478-C494-477D-9AE7-F1D3EE4ECD25}" srcOrd="1" destOrd="0" presId="urn:microsoft.com/office/officeart/2005/8/layout/matrix1"/>
    <dgm:cxn modelId="{94698E80-293F-4461-9100-AFBE03DB9339}" type="presOf" srcId="{A92BD863-86D4-4F17-AE0D-679A83DC1019}" destId="{EF6F78B0-5A10-47C7-B494-77FC989AC747}" srcOrd="1" destOrd="0" presId="urn:microsoft.com/office/officeart/2005/8/layout/matrix1"/>
    <dgm:cxn modelId="{527EDCAB-731A-4BFB-85C3-99B54552A52A}" srcId="{C6EC3A1C-77D7-4427-8C3A-E4D74C9AD919}" destId="{A52320D6-7F9F-42CD-AC96-82FEA5492613}" srcOrd="3" destOrd="0" parTransId="{0061641C-DC05-4CCF-B145-6657565903B5}" sibTransId="{D7FB9AF7-CE9F-48A1-BA49-46ECE48476C6}"/>
    <dgm:cxn modelId="{ADD9A9B6-DBBE-41A6-83CC-6E4CEC964E8F}" srcId="{C6EC3A1C-77D7-4427-8C3A-E4D74C9AD919}" destId="{9406DF24-3979-48C5-963C-E228F649DA34}" srcOrd="2" destOrd="0" parTransId="{C88DE11E-D6F7-4CE2-9BD2-9163823762D3}" sibTransId="{C87B49C4-97FF-4AEA-B0C9-10C067951A95}"/>
    <dgm:cxn modelId="{B1A183CF-23B0-43F8-8964-C694D47739B7}" type="presOf" srcId="{5E11582A-172E-48FA-8F7E-CCA7F5B091E6}" destId="{DD3AC021-5CF2-49C9-8DE0-86C4CFB57D86}" srcOrd="0" destOrd="0" presId="urn:microsoft.com/office/officeart/2005/8/layout/matrix1"/>
    <dgm:cxn modelId="{DB38C5E7-F38E-4241-9109-F50B7818880B}" type="presOf" srcId="{A52320D6-7F9F-42CD-AC96-82FEA5492613}" destId="{A8B958F7-9621-433C-9D6C-1C6781A71439}" srcOrd="0" destOrd="0" presId="urn:microsoft.com/office/officeart/2005/8/layout/matrix1"/>
    <dgm:cxn modelId="{30B4C6F9-C233-4C48-99D5-69D7314E8548}" type="presOf" srcId="{B1243875-E08D-4994-B218-90152E487905}" destId="{A98D124F-F09C-4328-878E-538754404FF3}" srcOrd="1" destOrd="0" presId="urn:microsoft.com/office/officeart/2005/8/layout/matrix1"/>
    <dgm:cxn modelId="{3B1496EA-36A4-4E41-8657-E6B78F2AC8CA}" type="presParOf" srcId="{DD3AC021-5CF2-49C9-8DE0-86C4CFB57D86}" destId="{40B7272E-8294-4BE3-A380-44E5E5C39A07}" srcOrd="0" destOrd="0" presId="urn:microsoft.com/office/officeart/2005/8/layout/matrix1"/>
    <dgm:cxn modelId="{7089759C-B1AE-4028-B6E4-3FD277298C95}" type="presParOf" srcId="{40B7272E-8294-4BE3-A380-44E5E5C39A07}" destId="{1543D9AF-3EF6-4780-86A4-3FE817DC26FB}" srcOrd="0" destOrd="0" presId="urn:microsoft.com/office/officeart/2005/8/layout/matrix1"/>
    <dgm:cxn modelId="{3EE18E4E-B41B-4B4C-BF4B-51E98F6ABB99}" type="presParOf" srcId="{40B7272E-8294-4BE3-A380-44E5E5C39A07}" destId="{EF6F78B0-5A10-47C7-B494-77FC989AC747}" srcOrd="1" destOrd="0" presId="urn:microsoft.com/office/officeart/2005/8/layout/matrix1"/>
    <dgm:cxn modelId="{827D92CB-24B5-4434-8E4D-95F27BA8218A}" type="presParOf" srcId="{40B7272E-8294-4BE3-A380-44E5E5C39A07}" destId="{6A8E6AA7-8D07-46FC-99CD-468E22B8794F}" srcOrd="2" destOrd="0" presId="urn:microsoft.com/office/officeart/2005/8/layout/matrix1"/>
    <dgm:cxn modelId="{C37DF406-BF1E-4CE3-9BC4-AD747354CE99}" type="presParOf" srcId="{40B7272E-8294-4BE3-A380-44E5E5C39A07}" destId="{A98D124F-F09C-4328-878E-538754404FF3}" srcOrd="3" destOrd="0" presId="urn:microsoft.com/office/officeart/2005/8/layout/matrix1"/>
    <dgm:cxn modelId="{65E2BF8C-C201-4BAB-9C17-B5E1A8F5BD48}" type="presParOf" srcId="{40B7272E-8294-4BE3-A380-44E5E5C39A07}" destId="{275A06C8-AAE4-42E0-99FB-467BDBA36A6C}" srcOrd="4" destOrd="0" presId="urn:microsoft.com/office/officeart/2005/8/layout/matrix1"/>
    <dgm:cxn modelId="{5C53A433-B957-4522-85C6-AE57A1C6B6DC}" type="presParOf" srcId="{40B7272E-8294-4BE3-A380-44E5E5C39A07}" destId="{7EAB6478-C494-477D-9AE7-F1D3EE4ECD25}" srcOrd="5" destOrd="0" presId="urn:microsoft.com/office/officeart/2005/8/layout/matrix1"/>
    <dgm:cxn modelId="{37B77327-0110-4BFA-85AB-D5ACFAF2E6F7}" type="presParOf" srcId="{40B7272E-8294-4BE3-A380-44E5E5C39A07}" destId="{A8B958F7-9621-433C-9D6C-1C6781A71439}" srcOrd="6" destOrd="0" presId="urn:microsoft.com/office/officeart/2005/8/layout/matrix1"/>
    <dgm:cxn modelId="{E5249F98-FEDB-4BEC-B049-91AA6C82C559}" type="presParOf" srcId="{40B7272E-8294-4BE3-A380-44E5E5C39A07}" destId="{CF7C8B5A-AF7D-46CA-A380-D8B902F097E1}" srcOrd="7" destOrd="0" presId="urn:microsoft.com/office/officeart/2005/8/layout/matrix1"/>
    <dgm:cxn modelId="{5A7B9549-F284-4CC8-BA7A-4F39CF3265BE}" type="presParOf" srcId="{DD3AC021-5CF2-49C9-8DE0-86C4CFB57D86}" destId="{613A672D-33D0-4BDB-90C0-3F0E0D1BA91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22F706-9211-4CB4-9CB2-176627A7A8AA}" type="doc">
      <dgm:prSet loTypeId="urn:microsoft.com/office/officeart/2005/8/layout/funnel1" loCatId="relationship" qsTypeId="urn:microsoft.com/office/officeart/2005/8/quickstyle/3d3" qsCatId="3D" csTypeId="urn:microsoft.com/office/officeart/2005/8/colors/colorful5" csCatId="colorful" phldr="1"/>
      <dgm:spPr/>
    </dgm:pt>
    <dgm:pt modelId="{AA81A7DF-D2BE-4E9B-AAB6-07F819E4844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식욕억제제</a:t>
          </a:r>
        </a:p>
      </dgm:t>
    </dgm:pt>
    <dgm:pt modelId="{30C3AE72-9044-4553-B676-F378BB73CA29}" type="parTrans" cxnId="{7A97BD11-2F5C-42FD-9313-1767A573B4E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DE05F41-3A84-4D4D-AB53-09E812BB159F}" type="sibTrans" cxnId="{7A97BD11-2F5C-42FD-9313-1767A573B4E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595EAEE-9EA0-4294-8030-61AFDEBD016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부작용</a:t>
          </a:r>
        </a:p>
      </dgm:t>
    </dgm:pt>
    <dgm:pt modelId="{4A14F0AB-C0F5-466D-886A-85776D4809BA}" type="parTrans" cxnId="{ABD32004-49F8-49F9-8E62-1E1760948146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3B434A0-AA0B-4108-AA29-5DCD149037A3}" type="sibTrans" cxnId="{ABD32004-49F8-49F9-8E62-1E1760948146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FCE74D-8845-460F-9713-275CD3962430}" type="pres">
      <dgm:prSet presAssocID="{D022F706-9211-4CB4-9CB2-176627A7A8AA}" presName="Name0" presStyleCnt="0">
        <dgm:presLayoutVars>
          <dgm:chMax val="4"/>
          <dgm:resizeHandles val="exact"/>
        </dgm:presLayoutVars>
      </dgm:prSet>
      <dgm:spPr/>
    </dgm:pt>
    <dgm:pt modelId="{011E391B-EEF5-40D8-93AB-2796315247C5}" type="pres">
      <dgm:prSet presAssocID="{D022F706-9211-4CB4-9CB2-176627A7A8AA}" presName="ellipse" presStyleLbl="trBgShp" presStyleIdx="0" presStyleCnt="1"/>
      <dgm:spPr/>
    </dgm:pt>
    <dgm:pt modelId="{4867DC48-A8A1-4E02-8605-FD5BBCD5C7D4}" type="pres">
      <dgm:prSet presAssocID="{D022F706-9211-4CB4-9CB2-176627A7A8AA}" presName="arrow1" presStyleLbl="fgShp" presStyleIdx="0" presStyleCnt="1"/>
      <dgm:spPr/>
    </dgm:pt>
    <dgm:pt modelId="{427F1829-3A34-44D4-BDC4-518B9822D622}" type="pres">
      <dgm:prSet presAssocID="{D022F706-9211-4CB4-9CB2-176627A7A8AA}" presName="rectangle" presStyleLbl="revTx" presStyleIdx="0" presStyleCnt="1">
        <dgm:presLayoutVars>
          <dgm:bulletEnabled val="1"/>
        </dgm:presLayoutVars>
      </dgm:prSet>
      <dgm:spPr/>
    </dgm:pt>
    <dgm:pt modelId="{822E4C62-F6D7-4470-826A-F3E9995FDB8F}" type="pres">
      <dgm:prSet presAssocID="{5595EAEE-9EA0-4294-8030-61AFDEBD0167}" presName="item1" presStyleLbl="node1" presStyleIdx="0" presStyleCnt="1">
        <dgm:presLayoutVars>
          <dgm:bulletEnabled val="1"/>
        </dgm:presLayoutVars>
      </dgm:prSet>
      <dgm:spPr/>
    </dgm:pt>
    <dgm:pt modelId="{A32EFC72-9B0F-4E8C-B08F-00DD527F155B}" type="pres">
      <dgm:prSet presAssocID="{D022F706-9211-4CB4-9CB2-176627A7A8AA}" presName="funnel" presStyleLbl="trAlignAcc1" presStyleIdx="0" presStyleCnt="1"/>
      <dgm:spPr/>
    </dgm:pt>
  </dgm:ptLst>
  <dgm:cxnLst>
    <dgm:cxn modelId="{ABD32004-49F8-49F9-8E62-1E1760948146}" srcId="{D022F706-9211-4CB4-9CB2-176627A7A8AA}" destId="{5595EAEE-9EA0-4294-8030-61AFDEBD0167}" srcOrd="1" destOrd="0" parTransId="{4A14F0AB-C0F5-466D-886A-85776D4809BA}" sibTransId="{E3B434A0-AA0B-4108-AA29-5DCD149037A3}"/>
    <dgm:cxn modelId="{8C17B70A-0D06-4679-BD9A-F0232826396D}" type="presOf" srcId="{5595EAEE-9EA0-4294-8030-61AFDEBD0167}" destId="{427F1829-3A34-44D4-BDC4-518B9822D622}" srcOrd="0" destOrd="0" presId="urn:microsoft.com/office/officeart/2005/8/layout/funnel1"/>
    <dgm:cxn modelId="{7A97BD11-2F5C-42FD-9313-1767A573B4E4}" srcId="{D022F706-9211-4CB4-9CB2-176627A7A8AA}" destId="{AA81A7DF-D2BE-4E9B-AAB6-07F819E48445}" srcOrd="0" destOrd="0" parTransId="{30C3AE72-9044-4553-B676-F378BB73CA29}" sibTransId="{ADE05F41-3A84-4D4D-AB53-09E812BB159F}"/>
    <dgm:cxn modelId="{A9DB7721-A05C-4BC4-8FEF-C678F8A19357}" type="presOf" srcId="{D022F706-9211-4CB4-9CB2-176627A7A8AA}" destId="{A2FCE74D-8845-460F-9713-275CD3962430}" srcOrd="0" destOrd="0" presId="urn:microsoft.com/office/officeart/2005/8/layout/funnel1"/>
    <dgm:cxn modelId="{D8F1054E-3749-432F-9BAC-FFF56C212CF2}" type="presOf" srcId="{AA81A7DF-D2BE-4E9B-AAB6-07F819E48445}" destId="{822E4C62-F6D7-4470-826A-F3E9995FDB8F}" srcOrd="0" destOrd="0" presId="urn:microsoft.com/office/officeart/2005/8/layout/funnel1"/>
    <dgm:cxn modelId="{D6E6F333-AA74-4081-B5B5-AB104F837B37}" type="presParOf" srcId="{A2FCE74D-8845-460F-9713-275CD3962430}" destId="{011E391B-EEF5-40D8-93AB-2796315247C5}" srcOrd="0" destOrd="0" presId="urn:microsoft.com/office/officeart/2005/8/layout/funnel1"/>
    <dgm:cxn modelId="{EEE23427-5376-4573-A174-00E7CB6C8AB0}" type="presParOf" srcId="{A2FCE74D-8845-460F-9713-275CD3962430}" destId="{4867DC48-A8A1-4E02-8605-FD5BBCD5C7D4}" srcOrd="1" destOrd="0" presId="urn:microsoft.com/office/officeart/2005/8/layout/funnel1"/>
    <dgm:cxn modelId="{F34C211E-FB46-4757-9D02-743386BC0342}" type="presParOf" srcId="{A2FCE74D-8845-460F-9713-275CD3962430}" destId="{427F1829-3A34-44D4-BDC4-518B9822D622}" srcOrd="2" destOrd="0" presId="urn:microsoft.com/office/officeart/2005/8/layout/funnel1"/>
    <dgm:cxn modelId="{73B60530-7BA3-414C-BABA-090B5B13A7DB}" type="presParOf" srcId="{A2FCE74D-8845-460F-9713-275CD3962430}" destId="{822E4C62-F6D7-4470-826A-F3E9995FDB8F}" srcOrd="3" destOrd="0" presId="urn:microsoft.com/office/officeart/2005/8/layout/funnel1"/>
    <dgm:cxn modelId="{9497A413-17C7-4243-9226-81294D2B2E71}" type="presParOf" srcId="{A2FCE74D-8845-460F-9713-275CD3962430}" destId="{A32EFC72-9B0F-4E8C-B08F-00DD527F155B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3D9AF-3EF6-4780-86A4-3FE817DC26FB}">
      <dsp:nvSpPr>
        <dsp:cNvPr id="0" name=""/>
        <dsp:cNvSpPr/>
      </dsp:nvSpPr>
      <dsp:spPr>
        <a:xfrm rot="16200000">
          <a:off x="509104" y="-509104"/>
          <a:ext cx="892999" cy="1911208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교감신경</a:t>
          </a:r>
        </a:p>
      </dsp:txBody>
      <dsp:txXfrm rot="5400000">
        <a:off x="0" y="0"/>
        <a:ext cx="1911208" cy="669749"/>
      </dsp:txXfrm>
    </dsp:sp>
    <dsp:sp modelId="{6A8E6AA7-8D07-46FC-99CD-468E22B8794F}">
      <dsp:nvSpPr>
        <dsp:cNvPr id="0" name=""/>
        <dsp:cNvSpPr/>
      </dsp:nvSpPr>
      <dsp:spPr>
        <a:xfrm>
          <a:off x="1911208" y="0"/>
          <a:ext cx="1911208" cy="892999"/>
        </a:xfrm>
        <a:prstGeom prst="round1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세로토닌</a:t>
          </a:r>
        </a:p>
      </dsp:txBody>
      <dsp:txXfrm>
        <a:off x="1911208" y="0"/>
        <a:ext cx="1911208" cy="669749"/>
      </dsp:txXfrm>
    </dsp:sp>
    <dsp:sp modelId="{275A06C8-AAE4-42E0-99FB-467BDBA36A6C}">
      <dsp:nvSpPr>
        <dsp:cNvPr id="0" name=""/>
        <dsp:cNvSpPr/>
      </dsp:nvSpPr>
      <dsp:spPr>
        <a:xfrm rot="10800000">
          <a:off x="0" y="892999"/>
          <a:ext cx="1911208" cy="892999"/>
        </a:xfrm>
        <a:prstGeom prst="round1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신경계</a:t>
          </a:r>
        </a:p>
      </dsp:txBody>
      <dsp:txXfrm rot="10800000">
        <a:off x="0" y="1116248"/>
        <a:ext cx="1911208" cy="669749"/>
      </dsp:txXfrm>
    </dsp:sp>
    <dsp:sp modelId="{A8B958F7-9621-433C-9D6C-1C6781A71439}">
      <dsp:nvSpPr>
        <dsp:cNvPr id="0" name=""/>
        <dsp:cNvSpPr/>
      </dsp:nvSpPr>
      <dsp:spPr>
        <a:xfrm rot="5400000">
          <a:off x="2420313" y="383894"/>
          <a:ext cx="892999" cy="1911208"/>
        </a:xfrm>
        <a:prstGeom prst="round1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중독위험</a:t>
          </a:r>
        </a:p>
      </dsp:txBody>
      <dsp:txXfrm rot="-5400000">
        <a:off x="1911209" y="1116248"/>
        <a:ext cx="1911208" cy="669749"/>
      </dsp:txXfrm>
    </dsp:sp>
    <dsp:sp modelId="{613A672D-33D0-4BDB-90C0-3F0E0D1BA912}">
      <dsp:nvSpPr>
        <dsp:cNvPr id="0" name=""/>
        <dsp:cNvSpPr/>
      </dsp:nvSpPr>
      <dsp:spPr>
        <a:xfrm>
          <a:off x="1337845" y="669749"/>
          <a:ext cx="1146725" cy="446499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비만</a:t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치료제</a:t>
          </a:r>
        </a:p>
      </dsp:txBody>
      <dsp:txXfrm>
        <a:off x="1359641" y="691545"/>
        <a:ext cx="1103133" cy="4029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E391B-EEF5-40D8-93AB-2796315247C5}">
      <dsp:nvSpPr>
        <dsp:cNvPr id="0" name=""/>
        <dsp:cNvSpPr/>
      </dsp:nvSpPr>
      <dsp:spPr>
        <a:xfrm>
          <a:off x="439097" y="304989"/>
          <a:ext cx="1604634" cy="557268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67DC48-A8A1-4E02-8605-FD5BBCD5C7D4}">
      <dsp:nvSpPr>
        <dsp:cNvPr id="0" name=""/>
        <dsp:cNvSpPr/>
      </dsp:nvSpPr>
      <dsp:spPr>
        <a:xfrm>
          <a:off x="1088414" y="1669550"/>
          <a:ext cx="310975" cy="199024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1829-3A34-44D4-BDC4-518B9822D622}">
      <dsp:nvSpPr>
        <dsp:cNvPr id="0" name=""/>
        <dsp:cNvSpPr/>
      </dsp:nvSpPr>
      <dsp:spPr>
        <a:xfrm>
          <a:off x="497560" y="1828770"/>
          <a:ext cx="1492683" cy="37317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부작용</a:t>
          </a:r>
        </a:p>
      </dsp:txBody>
      <dsp:txXfrm>
        <a:off x="497560" y="1828770"/>
        <a:ext cx="1492683" cy="373170"/>
      </dsp:txXfrm>
    </dsp:sp>
    <dsp:sp modelId="{822E4C62-F6D7-4470-826A-F3E9995FDB8F}">
      <dsp:nvSpPr>
        <dsp:cNvPr id="0" name=""/>
        <dsp:cNvSpPr/>
      </dsp:nvSpPr>
      <dsp:spPr>
        <a:xfrm>
          <a:off x="684146" y="336087"/>
          <a:ext cx="870731" cy="87073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식욕억제제</a:t>
          </a:r>
        </a:p>
      </dsp:txBody>
      <dsp:txXfrm>
        <a:off x="811662" y="463603"/>
        <a:ext cx="615699" cy="615699"/>
      </dsp:txXfrm>
    </dsp:sp>
    <dsp:sp modelId="{A32EFC72-9B0F-4E8C-B08F-00DD527F155B}">
      <dsp:nvSpPr>
        <dsp:cNvPr id="0" name=""/>
        <dsp:cNvSpPr/>
      </dsp:nvSpPr>
      <dsp:spPr>
        <a:xfrm>
          <a:off x="373170" y="236575"/>
          <a:ext cx="1741463" cy="139317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95358"/>
            <a:ext cx="9906000" cy="311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310056" y="0"/>
            <a:ext cx="9285888" cy="1106424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5999" cy="110642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2025-11-10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195136" y="2456873"/>
            <a:ext cx="7515728" cy="2163253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Anti-Obesity Drug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587" y="249832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팔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676215" y="1976693"/>
            <a:ext cx="5311796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297926" y="1450221"/>
            <a:ext cx="1355101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팔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676215" y="3195891"/>
            <a:ext cx="5311796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297926" y="2669419"/>
            <a:ext cx="1355101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팔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676215" y="4414506"/>
            <a:ext cx="5311796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화살표: 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297926" y="3888034"/>
            <a:ext cx="1355101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팔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676215" y="5628214"/>
            <a:ext cx="5311796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297926" y="5101742"/>
            <a:ext cx="1355101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0" t="31819" b="35846"/>
          <a:stretch/>
        </p:blipFill>
        <p:spPr>
          <a:xfrm>
            <a:off x="1040103" y="1399080"/>
            <a:ext cx="1717963" cy="15153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771362" y="1507669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비만치료제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771362" y="2722354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음식섭취 내분비 조절자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771362" y="3949207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연령대별 성인 </a:t>
            </a:r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비만율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771362" y="5158700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비만치료제 주요 기전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en-US" altLang="ko-KR"/>
              <a:t>. </a:t>
            </a:r>
            <a:r>
              <a:rPr lang="ko-KR" altLang="en-US"/>
              <a:t>비만치료제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511588"/>
            <a:ext cx="6315076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Anti-Obesity Drugs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With the rise in obesity and groundbreaking treatments, the weight-loss drug market is gaining prominence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81037" y="39501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비만치료제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비만치료는 섭취 열량을 줄이고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에너지 소비량을 늘리는 방법 권장 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생활 습관 개선을 통해 치료되지 않는 경우 비만치료제를 통해 치료에 도움을 받을 수 있음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2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09174E89-A70F-217A-DDA1-F0771D6AD6EF}"/>
              </a:ext>
            </a:extLst>
          </p:cNvPr>
          <p:cNvSpPr/>
          <p:nvPr/>
        </p:nvSpPr>
        <p:spPr>
          <a:xfrm>
            <a:off x="1993155" y="1529233"/>
            <a:ext cx="3682800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93155" y="1529233"/>
            <a:ext cx="3682800" cy="86821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</a:t>
            </a:r>
            <a:r>
              <a:rPr lang="ko-KR" altLang="en-US"/>
              <a:t>음식섭취 내분비 조절자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A007E2-2138-63D1-8F65-331E1BAA17B3}"/>
              </a:ext>
            </a:extLst>
          </p:cNvPr>
          <p:cNvSpPr/>
          <p:nvPr/>
        </p:nvSpPr>
        <p:spPr>
          <a:xfrm>
            <a:off x="5674560" y="1529233"/>
            <a:ext cx="3682800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육각형 19">
            <a:extLst>
              <a:ext uri="{FF2B5EF4-FFF2-40B4-BE49-F238E27FC236}">
                <a16:creationId xmlns:a16="http://schemas.microsoft.com/office/drawing/2014/main" id="{02837ED0-D058-2DB3-2073-BA1D3D0BBCF6}"/>
              </a:ext>
            </a:extLst>
          </p:cNvPr>
          <p:cNvSpPr/>
          <p:nvPr/>
        </p:nvSpPr>
        <p:spPr>
          <a:xfrm>
            <a:off x="5674560" y="1529233"/>
            <a:ext cx="3682800" cy="86821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조절자</a:t>
            </a:r>
          </a:p>
        </p:txBody>
      </p:sp>
      <p:sp>
        <p:nvSpPr>
          <p:cNvPr id="17" name="사각형: 둥근 한쪽 모서리 16">
            <a:extLst>
              <a:ext uri="{FF2B5EF4-FFF2-40B4-BE49-F238E27FC236}">
                <a16:creationId xmlns:a16="http://schemas.microsoft.com/office/drawing/2014/main" id="{E780D393-AC30-ADD2-D420-280849ABD0FD}"/>
              </a:ext>
            </a:extLst>
          </p:cNvPr>
          <p:cNvSpPr/>
          <p:nvPr/>
        </p:nvSpPr>
        <p:spPr>
          <a:xfrm>
            <a:off x="548639" y="2397451"/>
            <a:ext cx="1444515" cy="2412674"/>
          </a:xfrm>
          <a:prstGeom prst="round1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단기반응</a:t>
            </a:r>
          </a:p>
        </p:txBody>
      </p:sp>
      <p:sp>
        <p:nvSpPr>
          <p:cNvPr id="21" name="사각형: 둥근 한쪽 모서리 20">
            <a:extLst>
              <a:ext uri="{FF2B5EF4-FFF2-40B4-BE49-F238E27FC236}">
                <a16:creationId xmlns:a16="http://schemas.microsoft.com/office/drawing/2014/main" id="{4DC05C74-EE6C-0722-97CE-98B8577C8528}"/>
              </a:ext>
            </a:extLst>
          </p:cNvPr>
          <p:cNvSpPr/>
          <p:nvPr/>
        </p:nvSpPr>
        <p:spPr>
          <a:xfrm>
            <a:off x="548639" y="4810125"/>
            <a:ext cx="1444515" cy="905951"/>
          </a:xfrm>
          <a:prstGeom prst="round1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장기반응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7394212"/>
              </p:ext>
            </p:extLst>
          </p:nvPr>
        </p:nvGraphicFramePr>
        <p:xfrm>
          <a:off x="1994550" y="2397454"/>
          <a:ext cx="7362810" cy="331862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8140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68140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69907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음식물 섭취가 예상될 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그렐린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71955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음식물 섭취 이후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콜레시스토키닌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펩타이드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YY,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글루카곤유사펩타이드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-1, 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포도당 의존성 인슐린노트로픽 폴리펩타이드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체내 지방 축적 양에 비례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렙틴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인슐린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아밀린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</a:t>
            </a:r>
            <a:r>
              <a:rPr lang="ko-KR" altLang="en-US" dirty="0"/>
              <a:t> 연령대별 성인 비만율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054802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른쪽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806911" y="2057675"/>
            <a:ext cx="1983673" cy="70990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여성 비만 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사각형: 둥근 대각선 방향 모서리 61">
            <a:extLst>
              <a:ext uri="{FF2B5EF4-FFF2-40B4-BE49-F238E27FC236}">
                <a16:creationId xmlns:a16="http://schemas.microsoft.com/office/drawing/2014/main" id="{33DA874B-82A9-7D9C-9EEA-783BDCEC450B}"/>
              </a:ext>
            </a:extLst>
          </p:cNvPr>
          <p:cNvSpPr/>
          <p:nvPr/>
        </p:nvSpPr>
        <p:spPr>
          <a:xfrm flipV="1">
            <a:off x="4969080" y="1283370"/>
            <a:ext cx="4664206" cy="458953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사각형: 둥근 대각선 방향 모서리 44">
            <a:extLst>
              <a:ext uri="{FF2B5EF4-FFF2-40B4-BE49-F238E27FC236}">
                <a16:creationId xmlns:a16="http://schemas.microsoft.com/office/drawing/2014/main" id="{B636C981-9B83-516B-139D-D81E0FA12C0C}"/>
              </a:ext>
            </a:extLst>
          </p:cNvPr>
          <p:cNvSpPr/>
          <p:nvPr/>
        </p:nvSpPr>
        <p:spPr>
          <a:xfrm>
            <a:off x="240631" y="1283370"/>
            <a:ext cx="4600231" cy="458953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비만치료제 주요 기전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3" name="십자형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750597" y="1483202"/>
            <a:ext cx="3101172" cy="521431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최근 비만치료제</a:t>
            </a:r>
          </a:p>
        </p:txBody>
      </p:sp>
      <p:sp>
        <p:nvSpPr>
          <p:cNvPr id="15" name="팔각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750597" y="5215831"/>
            <a:ext cx="3101172" cy="504338"/>
          </a:xfrm>
          <a:prstGeom prst="oct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식이요법과 규칙적 운동</a:t>
            </a:r>
          </a:p>
        </p:txBody>
      </p:sp>
      <p:sp>
        <p:nvSpPr>
          <p:cNvPr id="23" name="육각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398895" y="1600520"/>
            <a:ext cx="2344306" cy="521431"/>
          </a:xfrm>
          <a:prstGeom prst="hexag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과거 비만치료제</a:t>
            </a:r>
          </a:p>
        </p:txBody>
      </p:sp>
      <p:graphicFrame>
        <p:nvGraphicFramePr>
          <p:cNvPr id="36" name="다이어그램 35">
            <a:extLst>
              <a:ext uri="{FF2B5EF4-FFF2-40B4-BE49-F238E27FC236}">
                <a16:creationId xmlns:a16="http://schemas.microsoft.com/office/drawing/2014/main" id="{FC2F87CE-71E5-0746-FA7C-85D774AAF7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748345"/>
              </p:ext>
            </p:extLst>
          </p:nvPr>
        </p:nvGraphicFramePr>
        <p:xfrm>
          <a:off x="629538" y="3728868"/>
          <a:ext cx="3822417" cy="1785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1" name="다이어그램 40">
            <a:extLst>
              <a:ext uri="{FF2B5EF4-FFF2-40B4-BE49-F238E27FC236}">
                <a16:creationId xmlns:a16="http://schemas.microsoft.com/office/drawing/2014/main" id="{904F3986-73D6-F5F0-766E-BB9CD61143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7683918"/>
              </p:ext>
            </p:extLst>
          </p:nvPr>
        </p:nvGraphicFramePr>
        <p:xfrm>
          <a:off x="2524645" y="1424560"/>
          <a:ext cx="2487805" cy="243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4" name="사각형: 모서리가 접힌 도형 43">
            <a:extLst>
              <a:ext uri="{FF2B5EF4-FFF2-40B4-BE49-F238E27FC236}">
                <a16:creationId xmlns:a16="http://schemas.microsoft.com/office/drawing/2014/main" id="{B8E8B72C-A257-F8C6-8539-4F7258C5B17F}"/>
              </a:ext>
            </a:extLst>
          </p:cNvPr>
          <p:cNvSpPr/>
          <p:nvPr/>
        </p:nvSpPr>
        <p:spPr>
          <a:xfrm>
            <a:off x="631909" y="2309269"/>
            <a:ext cx="1878278" cy="983673"/>
          </a:xfrm>
          <a:prstGeom prst="foldedCorner">
            <a:avLst>
              <a:gd name="adj" fmla="val 28083"/>
            </a:avLst>
          </a:prstGeom>
          <a:solidFill>
            <a:schemeClr val="bg2">
              <a:lumMod val="50000"/>
            </a:schemeClr>
          </a:solidFill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시판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후 실패 사례 다수 발생</a:t>
            </a:r>
          </a:p>
        </p:txBody>
      </p:sp>
      <p:sp>
        <p:nvSpPr>
          <p:cNvPr id="46" name="별: 꼭짓점 8개 45">
            <a:extLst>
              <a:ext uri="{FF2B5EF4-FFF2-40B4-BE49-F238E27FC236}">
                <a16:creationId xmlns:a16="http://schemas.microsoft.com/office/drawing/2014/main" id="{7995DDA8-99FD-F3B9-5D06-DB0ADC4480F7}"/>
              </a:ext>
            </a:extLst>
          </p:cNvPr>
          <p:cNvSpPr/>
          <p:nvPr/>
        </p:nvSpPr>
        <p:spPr>
          <a:xfrm rot="20520339">
            <a:off x="7098013" y="2103984"/>
            <a:ext cx="1286102" cy="1188346"/>
          </a:xfrm>
          <a:prstGeom prst="star8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포만감</a:t>
            </a:r>
          </a:p>
        </p:txBody>
      </p:sp>
      <p:sp>
        <p:nvSpPr>
          <p:cNvPr id="47" name="순서도: 저장 데이터 46">
            <a:extLst>
              <a:ext uri="{FF2B5EF4-FFF2-40B4-BE49-F238E27FC236}">
                <a16:creationId xmlns:a16="http://schemas.microsoft.com/office/drawing/2014/main" id="{4171D713-2B12-2270-391A-5C7E19D3A78A}"/>
              </a:ext>
            </a:extLst>
          </p:cNvPr>
          <p:cNvSpPr/>
          <p:nvPr/>
        </p:nvSpPr>
        <p:spPr>
          <a:xfrm>
            <a:off x="7154689" y="4399992"/>
            <a:ext cx="2168137" cy="569791"/>
          </a:xfrm>
          <a:prstGeom prst="flowChartOnlineStorag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혈압 감소</a:t>
            </a:r>
          </a:p>
        </p:txBody>
      </p:sp>
      <p:sp>
        <p:nvSpPr>
          <p:cNvPr id="48" name="평행 사변형 47">
            <a:extLst>
              <a:ext uri="{FF2B5EF4-FFF2-40B4-BE49-F238E27FC236}">
                <a16:creationId xmlns:a16="http://schemas.microsoft.com/office/drawing/2014/main" id="{269D57B1-EED3-4D0C-FEC7-EBDF050A0870}"/>
              </a:ext>
            </a:extLst>
          </p:cNvPr>
          <p:cNvSpPr/>
          <p:nvPr/>
        </p:nvSpPr>
        <p:spPr>
          <a:xfrm>
            <a:off x="5292687" y="3417340"/>
            <a:ext cx="1696955" cy="678228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당뇨병 치료 중</a:t>
            </a:r>
          </a:p>
        </p:txBody>
      </p:sp>
      <p:sp>
        <p:nvSpPr>
          <p:cNvPr id="50" name="화살표: 왼쪽/오른쪽/위쪽/아래쪽 49">
            <a:extLst>
              <a:ext uri="{FF2B5EF4-FFF2-40B4-BE49-F238E27FC236}">
                <a16:creationId xmlns:a16="http://schemas.microsoft.com/office/drawing/2014/main" id="{EEB9AB32-127A-82B4-5DF6-49E45F304AB5}"/>
              </a:ext>
            </a:extLst>
          </p:cNvPr>
          <p:cNvSpPr/>
          <p:nvPr/>
        </p:nvSpPr>
        <p:spPr>
          <a:xfrm>
            <a:off x="5150923" y="2261316"/>
            <a:ext cx="1590304" cy="873682"/>
          </a:xfrm>
          <a:prstGeom prst="quadArrow">
            <a:avLst>
              <a:gd name="adj1" fmla="val 45000"/>
              <a:gd name="adj2" fmla="val 22500"/>
              <a:gd name="adj3" fmla="val 16685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GLP-1</a:t>
            </a:r>
          </a:p>
        </p:txBody>
      </p:sp>
      <p:sp>
        <p:nvSpPr>
          <p:cNvPr id="51" name="두루마리 모양: 가로로 말림 50">
            <a:extLst>
              <a:ext uri="{FF2B5EF4-FFF2-40B4-BE49-F238E27FC236}">
                <a16:creationId xmlns:a16="http://schemas.microsoft.com/office/drawing/2014/main" id="{5E7F8F16-1CC0-AB96-FCB2-578A6481DFD9}"/>
              </a:ext>
            </a:extLst>
          </p:cNvPr>
          <p:cNvSpPr/>
          <p:nvPr/>
        </p:nvSpPr>
        <p:spPr>
          <a:xfrm flipV="1">
            <a:off x="7159775" y="3404579"/>
            <a:ext cx="2157965" cy="750282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3" name="연결선: 구부러짐 52">
            <a:extLst>
              <a:ext uri="{FF2B5EF4-FFF2-40B4-BE49-F238E27FC236}">
                <a16:creationId xmlns:a16="http://schemas.microsoft.com/office/drawing/2014/main" id="{54971B57-2E14-B4AC-DEF2-BA48B28C22EA}"/>
              </a:ext>
            </a:extLst>
          </p:cNvPr>
          <p:cNvCxnSpPr>
            <a:cxnSpLocks/>
            <a:stCxn id="48" idx="5"/>
            <a:endCxn id="20" idx="2"/>
          </p:cNvCxnSpPr>
          <p:nvPr/>
        </p:nvCxnSpPr>
        <p:spPr>
          <a:xfrm rot="10800000" flipV="1">
            <a:off x="5377466" y="3756454"/>
            <a:ext cx="1" cy="888666"/>
          </a:xfrm>
          <a:prstGeom prst="curvedConnector3">
            <a:avLst>
              <a:gd name="adj1" fmla="val 31337900000"/>
            </a:avLst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평행 사변형 19">
            <a:extLst>
              <a:ext uri="{FF2B5EF4-FFF2-40B4-BE49-F238E27FC236}">
                <a16:creationId xmlns:a16="http://schemas.microsoft.com/office/drawing/2014/main" id="{330CDD77-058E-437C-A596-5824BC715A0A}"/>
              </a:ext>
            </a:extLst>
          </p:cNvPr>
          <p:cNvSpPr/>
          <p:nvPr/>
        </p:nvSpPr>
        <p:spPr>
          <a:xfrm flipH="1">
            <a:off x="5292687" y="4306006"/>
            <a:ext cx="1696955" cy="678228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체중 감소 효과</a:t>
            </a:r>
          </a:p>
        </p:txBody>
      </p:sp>
      <p:sp>
        <p:nvSpPr>
          <p:cNvPr id="21" name="화살표: 위쪽 20">
            <a:extLst>
              <a:ext uri="{FF2B5EF4-FFF2-40B4-BE49-F238E27FC236}">
                <a16:creationId xmlns:a16="http://schemas.microsoft.com/office/drawing/2014/main" id="{D72042AC-A672-4068-88D3-EB6818ABC876}"/>
              </a:ext>
            </a:extLst>
          </p:cNvPr>
          <p:cNvSpPr/>
          <p:nvPr/>
        </p:nvSpPr>
        <p:spPr>
          <a:xfrm>
            <a:off x="8450104" y="2261316"/>
            <a:ext cx="1113189" cy="873682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증가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59B877-64EA-40E5-821D-C9684B03B1BA}"/>
              </a:ext>
            </a:extLst>
          </p:cNvPr>
          <p:cNvSpPr txBox="1"/>
          <p:nvPr/>
        </p:nvSpPr>
        <p:spPr>
          <a:xfrm>
            <a:off x="7081982" y="3595054"/>
            <a:ext cx="2313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식욕 조절 호르몬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</TotalTime>
  <Words>162</Words>
  <Application>Microsoft Office PowerPoint</Application>
  <PresentationFormat>A4 용지(210x297mm)</PresentationFormat>
  <Paragraphs>56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비만치료제</vt:lpstr>
      <vt:lpstr>2. 음식섭취 내분비 조절자</vt:lpstr>
      <vt:lpstr>3. 연령대별 성인 비만율</vt:lpstr>
      <vt:lpstr>4. 비만치료제 주요 기전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28</cp:revision>
  <dcterms:created xsi:type="dcterms:W3CDTF">2023-07-20T02:58:21Z</dcterms:created>
  <dcterms:modified xsi:type="dcterms:W3CDTF">2025-11-09T23:28:19Z</dcterms:modified>
</cp:coreProperties>
</file>